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275" r:id="rId17"/>
    <p:sldId id="301" r:id="rId18"/>
    <p:sldId id="316" r:id="rId19"/>
    <p:sldId id="309" r:id="rId20"/>
    <p:sldId id="317" r:id="rId21"/>
    <p:sldId id="310" r:id="rId22"/>
    <p:sldId id="322" r:id="rId23"/>
    <p:sldId id="323" r:id="rId24"/>
    <p:sldId id="324" r:id="rId25"/>
    <p:sldId id="325" r:id="rId26"/>
    <p:sldId id="321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40114F5-7D0A-4612-8C74-45874A6A648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5230B36D-3365-422E-B346-002E617D4C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52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8D8A4F-351B-41C5-9BB5-39AB357FC8C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4A95A86-C6B1-4CC5-99D8-0292D542345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FBC3D99-95A9-430A-8174-0BA60BED5E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906EB11-BAE6-4E04-B544-16EA0D90C98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91E037-F1B3-4232-8E71-C8BEA2BAEF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71BFBC9-3560-4DE6-BC7B-7174A6F811FF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4E9A432-6575-4428-8FA5-2D0D25C387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F164A41-8E44-415A-AC0D-77E3F9D7E14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2859C92-2065-4D78-845D-01F60A5FCE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1BB2DDE-AE4C-4DAB-A36F-3E722F456E5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8CC2A35-A705-412E-B511-5A013CAEF0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EF9D8DB-4846-4290-8CF8-4779DBC6E73A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4765775-244A-4FF8-894F-4446E502C9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490017C-3F5F-4C4E-816C-3B6733B226FC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C7C75AB-4679-499C-A44E-6537F1AA71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939E26B-7420-434A-9F94-85B538B3C533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A21BFC7C-E7BD-45C7-BCFA-F3F4D57B96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D775002-B67B-4C70-9EA2-997D94B0F70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D8F55CA-417C-4421-955F-97DD26F28C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1B392158-3D5C-45C4-9938-709A95B5294E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CCA6E1ED-EFB9-433F-A0B0-9D6F5D851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EA5C1A74-789E-4517-BA57-CF228AB7A9B2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E65DF15-71DD-4D58-AEF2-9733345CE5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2484438" y="1125538"/>
            <a:ext cx="6264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     运一批货物，每天运的吨数和需要的天数如下表。根据表回答下面的问题。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163638" y="3368675"/>
            <a:ext cx="670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）表中有哪两种量？它们是不是相关联的量？</a:t>
            </a: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1909763" y="3825875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表中有每天运的吨数和需要的天数两种量。</a:t>
            </a:r>
          </a:p>
        </p:txBody>
      </p:sp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1163638" y="4814888"/>
            <a:ext cx="739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）写出几组这两种量中相对应的两个数的积，并比     </a:t>
            </a:r>
          </a:p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          较积的大小。</a:t>
            </a: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2001838" y="5654675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300 ×1 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4211638" y="5654675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150 × 2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6389688" y="5654675"/>
            <a:ext cx="2203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100 × 3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58888" y="2073275"/>
            <a:ext cx="6838950" cy="1066800"/>
            <a:chOff x="828" y="1248"/>
            <a:chExt cx="4308" cy="672"/>
          </a:xfrm>
        </p:grpSpPr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900" y="1920"/>
              <a:ext cx="42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0" name="Line 13"/>
            <p:cNvSpPr>
              <a:spLocks noChangeShapeType="1"/>
            </p:cNvSpPr>
            <p:nvPr/>
          </p:nvSpPr>
          <p:spPr bwMode="auto">
            <a:xfrm>
              <a:off x="220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>
              <a:off x="268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16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3" name="Line 16"/>
            <p:cNvSpPr>
              <a:spLocks noChangeShapeType="1"/>
            </p:cNvSpPr>
            <p:nvPr/>
          </p:nvSpPr>
          <p:spPr bwMode="auto">
            <a:xfrm>
              <a:off x="364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>
              <a:off x="412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460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6" name="Text Box 19"/>
            <p:cNvSpPr txBox="1">
              <a:spLocks noChangeArrowheads="1"/>
            </p:cNvSpPr>
            <p:nvPr/>
          </p:nvSpPr>
          <p:spPr bwMode="auto">
            <a:xfrm>
              <a:off x="828" y="1261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400">
                  <a:latin typeface="华文新魏" pitchFamily="2" charset="-122"/>
                  <a:ea typeface="华文新魏" pitchFamily="2" charset="-122"/>
                </a:rPr>
                <a:t>每天运的吨数</a:t>
              </a:r>
            </a:p>
          </p:txBody>
        </p:sp>
        <p:sp>
          <p:nvSpPr>
            <p:cNvPr id="24597" name="Text Box 20"/>
            <p:cNvSpPr txBox="1">
              <a:spLocks noChangeArrowheads="1"/>
            </p:cNvSpPr>
            <p:nvPr/>
          </p:nvSpPr>
          <p:spPr bwMode="auto">
            <a:xfrm>
              <a:off x="843" y="1610"/>
              <a:ext cx="12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400">
                  <a:latin typeface="华文新魏" pitchFamily="2" charset="-122"/>
                  <a:ea typeface="华文新魏" pitchFamily="2" charset="-122"/>
                </a:rPr>
                <a:t>需 要 的 天 数</a:t>
              </a:r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>
              <a:off x="900" y="1584"/>
              <a:ext cx="42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9" name="Line 22"/>
            <p:cNvSpPr>
              <a:spLocks noChangeShapeType="1"/>
            </p:cNvSpPr>
            <p:nvPr/>
          </p:nvSpPr>
          <p:spPr bwMode="auto">
            <a:xfrm>
              <a:off x="900" y="1248"/>
              <a:ext cx="42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Text Box 23"/>
            <p:cNvSpPr txBox="1">
              <a:spLocks noChangeArrowheads="1"/>
            </p:cNvSpPr>
            <p:nvPr/>
          </p:nvSpPr>
          <p:spPr bwMode="auto">
            <a:xfrm>
              <a:off x="2256" y="1309"/>
              <a:ext cx="39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300</a:t>
              </a:r>
            </a:p>
          </p:txBody>
        </p:sp>
        <p:sp>
          <p:nvSpPr>
            <p:cNvPr id="24601" name="Text Box 24"/>
            <p:cNvSpPr txBox="1">
              <a:spLocks noChangeArrowheads="1"/>
            </p:cNvSpPr>
            <p:nvPr/>
          </p:nvSpPr>
          <p:spPr bwMode="auto">
            <a:xfrm>
              <a:off x="4752" y="161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4602" name="Text Box 25"/>
            <p:cNvSpPr txBox="1">
              <a:spLocks noChangeArrowheads="1"/>
            </p:cNvSpPr>
            <p:nvPr/>
          </p:nvSpPr>
          <p:spPr bwMode="auto">
            <a:xfrm>
              <a:off x="2343" y="1605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4603" name="Text Box 26"/>
            <p:cNvSpPr txBox="1">
              <a:spLocks noChangeArrowheads="1"/>
            </p:cNvSpPr>
            <p:nvPr/>
          </p:nvSpPr>
          <p:spPr bwMode="auto">
            <a:xfrm>
              <a:off x="2736" y="1314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150</a:t>
              </a:r>
            </a:p>
          </p:txBody>
        </p:sp>
        <p:sp>
          <p:nvSpPr>
            <p:cNvPr id="24604" name="Text Box 27"/>
            <p:cNvSpPr txBox="1">
              <a:spLocks noChangeArrowheads="1"/>
            </p:cNvSpPr>
            <p:nvPr/>
          </p:nvSpPr>
          <p:spPr bwMode="auto">
            <a:xfrm>
              <a:off x="2828" y="1604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4605" name="Text Box 28"/>
            <p:cNvSpPr txBox="1">
              <a:spLocks noChangeArrowheads="1"/>
            </p:cNvSpPr>
            <p:nvPr/>
          </p:nvSpPr>
          <p:spPr bwMode="auto">
            <a:xfrm>
              <a:off x="2736" y="1317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150</a:t>
              </a:r>
            </a:p>
          </p:txBody>
        </p:sp>
        <p:sp>
          <p:nvSpPr>
            <p:cNvPr id="24606" name="Text Box 29"/>
            <p:cNvSpPr txBox="1">
              <a:spLocks noChangeArrowheads="1"/>
            </p:cNvSpPr>
            <p:nvPr/>
          </p:nvSpPr>
          <p:spPr bwMode="auto">
            <a:xfrm>
              <a:off x="3223" y="1314"/>
              <a:ext cx="3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100</a:t>
              </a:r>
            </a:p>
          </p:txBody>
        </p:sp>
        <p:sp>
          <p:nvSpPr>
            <p:cNvPr id="24607" name="Text Box 30"/>
            <p:cNvSpPr txBox="1">
              <a:spLocks noChangeArrowheads="1"/>
            </p:cNvSpPr>
            <p:nvPr/>
          </p:nvSpPr>
          <p:spPr bwMode="auto">
            <a:xfrm>
              <a:off x="3759" y="1317"/>
              <a:ext cx="2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75</a:t>
              </a:r>
            </a:p>
          </p:txBody>
        </p:sp>
        <p:sp>
          <p:nvSpPr>
            <p:cNvPr id="24608" name="Text Box 31"/>
            <p:cNvSpPr txBox="1">
              <a:spLocks noChangeArrowheads="1"/>
            </p:cNvSpPr>
            <p:nvPr/>
          </p:nvSpPr>
          <p:spPr bwMode="auto">
            <a:xfrm>
              <a:off x="4236" y="1314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60</a:t>
              </a:r>
            </a:p>
          </p:txBody>
        </p:sp>
        <p:sp>
          <p:nvSpPr>
            <p:cNvPr id="24609" name="Text Box 32"/>
            <p:cNvSpPr txBox="1">
              <a:spLocks noChangeArrowheads="1"/>
            </p:cNvSpPr>
            <p:nvPr/>
          </p:nvSpPr>
          <p:spPr bwMode="auto">
            <a:xfrm>
              <a:off x="4716" y="1314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50</a:t>
              </a:r>
            </a:p>
          </p:txBody>
        </p:sp>
        <p:sp>
          <p:nvSpPr>
            <p:cNvPr id="24610" name="Text Box 33"/>
            <p:cNvSpPr txBox="1">
              <a:spLocks noChangeArrowheads="1"/>
            </p:cNvSpPr>
            <p:nvPr/>
          </p:nvSpPr>
          <p:spPr bwMode="auto">
            <a:xfrm>
              <a:off x="3332" y="160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4611" name="Text Box 34"/>
            <p:cNvSpPr txBox="1">
              <a:spLocks noChangeArrowheads="1"/>
            </p:cNvSpPr>
            <p:nvPr/>
          </p:nvSpPr>
          <p:spPr bwMode="auto">
            <a:xfrm>
              <a:off x="3812" y="160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4612" name="Text Box 35"/>
            <p:cNvSpPr txBox="1">
              <a:spLocks noChangeArrowheads="1"/>
            </p:cNvSpPr>
            <p:nvPr/>
          </p:nvSpPr>
          <p:spPr bwMode="auto">
            <a:xfrm>
              <a:off x="4280" y="1608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</p:grpSp>
      <p:sp>
        <p:nvSpPr>
          <p:cNvPr id="103460" name="Text Box 36"/>
          <p:cNvSpPr txBox="1">
            <a:spLocks noChangeArrowheads="1"/>
          </p:cNvSpPr>
          <p:nvPr/>
        </p:nvSpPr>
        <p:spPr bwMode="auto">
          <a:xfrm>
            <a:off x="1943100" y="4322763"/>
            <a:ext cx="292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它们是相关联的量。</a:t>
            </a:r>
          </a:p>
        </p:txBody>
      </p:sp>
      <p:sp>
        <p:nvSpPr>
          <p:cNvPr id="103461" name="Text Box 37"/>
          <p:cNvSpPr txBox="1">
            <a:spLocks noChangeArrowheads="1"/>
          </p:cNvSpPr>
          <p:nvPr/>
        </p:nvSpPr>
        <p:spPr bwMode="auto">
          <a:xfrm>
            <a:off x="2001838" y="6035675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75 ×4 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03462" name="Text Box 38"/>
          <p:cNvSpPr txBox="1">
            <a:spLocks noChangeArrowheads="1"/>
          </p:cNvSpPr>
          <p:nvPr/>
        </p:nvSpPr>
        <p:spPr bwMode="auto">
          <a:xfrm>
            <a:off x="4211638" y="6021388"/>
            <a:ext cx="207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60 × 5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03463" name="Text Box 39"/>
          <p:cNvSpPr txBox="1">
            <a:spLocks noChangeArrowheads="1"/>
          </p:cNvSpPr>
          <p:nvPr/>
        </p:nvSpPr>
        <p:spPr bwMode="auto">
          <a:xfrm>
            <a:off x="6411913" y="6007100"/>
            <a:ext cx="207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50 × 6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03464" name="Text Box 40"/>
          <p:cNvSpPr txBox="1">
            <a:spLocks noChangeArrowheads="1"/>
          </p:cNvSpPr>
          <p:nvPr/>
        </p:nvSpPr>
        <p:spPr bwMode="auto">
          <a:xfrm>
            <a:off x="4211638" y="5273675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积相等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9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utoUpdateAnimBg="0"/>
      <p:bldP spid="103429" grpId="0" autoUpdateAnimBg="0"/>
      <p:bldP spid="103430" grpId="0" autoUpdateAnimBg="0"/>
      <p:bldP spid="103431" grpId="0" autoUpdateAnimBg="0"/>
      <p:bldP spid="103432" grpId="0" autoUpdateAnimBg="0"/>
      <p:bldP spid="103433" grpId="0" autoUpdateAnimBg="0"/>
      <p:bldP spid="103434" grpId="0" autoUpdateAnimBg="0"/>
      <p:bldP spid="103460" grpId="0" autoUpdateAnimBg="0"/>
      <p:bldP spid="103461" grpId="0" autoUpdateAnimBg="0"/>
      <p:bldP spid="103462" grpId="0" autoUpdateAnimBg="0"/>
      <p:bldP spid="103463" grpId="0" autoUpdateAnimBg="0"/>
      <p:bldP spid="10346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484438" y="1052513"/>
            <a:ext cx="6119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     运一批货物，每天运的吨数和需要的天数如下表。根据表回答下面的问题。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219200" y="3176588"/>
            <a:ext cx="462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）说明这个积所表示的意义。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1965325" y="3586163"/>
            <a:ext cx="567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这个积表示的意义是这批货物的总吨数。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1219200" y="4014788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）表中相关联的两种量成反比例吗？为什么？</a:t>
            </a:r>
          </a:p>
        </p:txBody>
      </p:sp>
      <p:grpSp>
        <p:nvGrpSpPr>
          <p:cNvPr id="25608" name="Group 8"/>
          <p:cNvGrpSpPr>
            <a:grpSpLocks/>
          </p:cNvGrpSpPr>
          <p:nvPr/>
        </p:nvGrpSpPr>
        <p:grpSpPr bwMode="auto">
          <a:xfrm>
            <a:off x="1314450" y="2033588"/>
            <a:ext cx="6838950" cy="1066800"/>
            <a:chOff x="828" y="1248"/>
            <a:chExt cx="4308" cy="672"/>
          </a:xfrm>
        </p:grpSpPr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900" y="1920"/>
              <a:ext cx="42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>
              <a:off x="220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>
              <a:off x="268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>
              <a:off x="316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>
              <a:off x="364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>
              <a:off x="412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>
              <a:off x="4608" y="124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828" y="1261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400">
                  <a:latin typeface="华文新魏" pitchFamily="2" charset="-122"/>
                  <a:ea typeface="华文新魏" pitchFamily="2" charset="-122"/>
                </a:rPr>
                <a:t>每天运的吨数</a:t>
              </a: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843" y="1610"/>
              <a:ext cx="12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400">
                  <a:latin typeface="华文新魏" pitchFamily="2" charset="-122"/>
                  <a:ea typeface="华文新魏" pitchFamily="2" charset="-122"/>
                </a:rPr>
                <a:t>需 要 的 天 数</a:t>
              </a:r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>
              <a:off x="900" y="1584"/>
              <a:ext cx="42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900" y="1248"/>
              <a:ext cx="42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0" name="Text Box 20"/>
            <p:cNvSpPr txBox="1">
              <a:spLocks noChangeArrowheads="1"/>
            </p:cNvSpPr>
            <p:nvPr/>
          </p:nvSpPr>
          <p:spPr bwMode="auto">
            <a:xfrm>
              <a:off x="2256" y="1309"/>
              <a:ext cx="39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300</a:t>
              </a:r>
            </a:p>
          </p:txBody>
        </p:sp>
        <p:sp>
          <p:nvSpPr>
            <p:cNvPr id="25621" name="Text Box 21"/>
            <p:cNvSpPr txBox="1">
              <a:spLocks noChangeArrowheads="1"/>
            </p:cNvSpPr>
            <p:nvPr/>
          </p:nvSpPr>
          <p:spPr bwMode="auto">
            <a:xfrm>
              <a:off x="4752" y="1611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6</a:t>
              </a:r>
            </a:p>
          </p:txBody>
        </p:sp>
        <p:sp>
          <p:nvSpPr>
            <p:cNvPr id="25622" name="Text Box 22"/>
            <p:cNvSpPr txBox="1">
              <a:spLocks noChangeArrowheads="1"/>
            </p:cNvSpPr>
            <p:nvPr/>
          </p:nvSpPr>
          <p:spPr bwMode="auto">
            <a:xfrm>
              <a:off x="2343" y="1605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1</a:t>
              </a:r>
            </a:p>
          </p:txBody>
        </p:sp>
        <p:sp>
          <p:nvSpPr>
            <p:cNvPr id="25623" name="Text Box 23"/>
            <p:cNvSpPr txBox="1">
              <a:spLocks noChangeArrowheads="1"/>
            </p:cNvSpPr>
            <p:nvPr/>
          </p:nvSpPr>
          <p:spPr bwMode="auto">
            <a:xfrm>
              <a:off x="2736" y="1314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 b="0">
                  <a:latin typeface="华文新魏" pitchFamily="2" charset="-122"/>
                  <a:ea typeface="华文新魏" pitchFamily="2" charset="-122"/>
                </a:rPr>
                <a:t>150</a:t>
              </a:r>
            </a:p>
          </p:txBody>
        </p:sp>
        <p:sp>
          <p:nvSpPr>
            <p:cNvPr id="25624" name="Text Box 24"/>
            <p:cNvSpPr txBox="1">
              <a:spLocks noChangeArrowheads="1"/>
            </p:cNvSpPr>
            <p:nvPr/>
          </p:nvSpPr>
          <p:spPr bwMode="auto">
            <a:xfrm>
              <a:off x="2828" y="1604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  <p:sp>
          <p:nvSpPr>
            <p:cNvPr id="25625" name="Text Box 25"/>
            <p:cNvSpPr txBox="1">
              <a:spLocks noChangeArrowheads="1"/>
            </p:cNvSpPr>
            <p:nvPr/>
          </p:nvSpPr>
          <p:spPr bwMode="auto">
            <a:xfrm>
              <a:off x="2736" y="1317"/>
              <a:ext cx="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 b="0">
                  <a:latin typeface="华文新魏" pitchFamily="2" charset="-122"/>
                  <a:ea typeface="华文新魏" pitchFamily="2" charset="-122"/>
                </a:rPr>
                <a:t>150</a:t>
              </a:r>
            </a:p>
          </p:txBody>
        </p:sp>
        <p:sp>
          <p:nvSpPr>
            <p:cNvPr id="25626" name="Text Box 26"/>
            <p:cNvSpPr txBox="1">
              <a:spLocks noChangeArrowheads="1"/>
            </p:cNvSpPr>
            <p:nvPr/>
          </p:nvSpPr>
          <p:spPr bwMode="auto">
            <a:xfrm>
              <a:off x="3223" y="1314"/>
              <a:ext cx="3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100</a:t>
              </a:r>
            </a:p>
          </p:txBody>
        </p:sp>
        <p:sp>
          <p:nvSpPr>
            <p:cNvPr id="25627" name="Text Box 27"/>
            <p:cNvSpPr txBox="1">
              <a:spLocks noChangeArrowheads="1"/>
            </p:cNvSpPr>
            <p:nvPr/>
          </p:nvSpPr>
          <p:spPr bwMode="auto">
            <a:xfrm>
              <a:off x="3759" y="1317"/>
              <a:ext cx="2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75</a:t>
              </a:r>
            </a:p>
          </p:txBody>
        </p:sp>
        <p:sp>
          <p:nvSpPr>
            <p:cNvPr id="25628" name="Text Box 28"/>
            <p:cNvSpPr txBox="1">
              <a:spLocks noChangeArrowheads="1"/>
            </p:cNvSpPr>
            <p:nvPr/>
          </p:nvSpPr>
          <p:spPr bwMode="auto">
            <a:xfrm>
              <a:off x="4236" y="1314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60</a:t>
              </a:r>
            </a:p>
          </p:txBody>
        </p:sp>
        <p:sp>
          <p:nvSpPr>
            <p:cNvPr id="25629" name="Text Box 29"/>
            <p:cNvSpPr txBox="1">
              <a:spLocks noChangeArrowheads="1"/>
            </p:cNvSpPr>
            <p:nvPr/>
          </p:nvSpPr>
          <p:spPr bwMode="auto">
            <a:xfrm>
              <a:off x="4716" y="1314"/>
              <a:ext cx="3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50</a:t>
              </a:r>
            </a:p>
          </p:txBody>
        </p:sp>
        <p:sp>
          <p:nvSpPr>
            <p:cNvPr id="25630" name="Text Box 30"/>
            <p:cNvSpPr txBox="1">
              <a:spLocks noChangeArrowheads="1"/>
            </p:cNvSpPr>
            <p:nvPr/>
          </p:nvSpPr>
          <p:spPr bwMode="auto">
            <a:xfrm>
              <a:off x="3332" y="160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5631" name="Text Box 31"/>
            <p:cNvSpPr txBox="1">
              <a:spLocks noChangeArrowheads="1"/>
            </p:cNvSpPr>
            <p:nvPr/>
          </p:nvSpPr>
          <p:spPr bwMode="auto">
            <a:xfrm>
              <a:off x="3812" y="1602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4</a:t>
              </a:r>
            </a:p>
          </p:txBody>
        </p:sp>
        <p:sp>
          <p:nvSpPr>
            <p:cNvPr id="25632" name="Text Box 32"/>
            <p:cNvSpPr txBox="1">
              <a:spLocks noChangeArrowheads="1"/>
            </p:cNvSpPr>
            <p:nvPr/>
          </p:nvSpPr>
          <p:spPr bwMode="auto">
            <a:xfrm>
              <a:off x="4280" y="1608"/>
              <a:ext cx="2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00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</p:grpSp>
      <p:sp>
        <p:nvSpPr>
          <p:cNvPr id="104481" name="Text Box 33"/>
          <p:cNvSpPr txBox="1">
            <a:spLocks noChangeArrowheads="1"/>
          </p:cNvSpPr>
          <p:nvPr/>
        </p:nvSpPr>
        <p:spPr bwMode="auto">
          <a:xfrm>
            <a:off x="1949450" y="4471988"/>
            <a:ext cx="6584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每天运的吨数和需要的天数是两种相关联的量。</a:t>
            </a:r>
          </a:p>
        </p:txBody>
      </p:sp>
      <p:sp>
        <p:nvSpPr>
          <p:cNvPr id="104482" name="Text Box 34"/>
          <p:cNvSpPr txBox="1">
            <a:spLocks noChangeArrowheads="1"/>
          </p:cNvSpPr>
          <p:nvPr/>
        </p:nvSpPr>
        <p:spPr bwMode="auto">
          <a:xfrm>
            <a:off x="1949450" y="4776788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因为：</a:t>
            </a:r>
          </a:p>
        </p:txBody>
      </p:sp>
      <p:sp>
        <p:nvSpPr>
          <p:cNvPr id="104483" name="Text Box 35"/>
          <p:cNvSpPr txBox="1">
            <a:spLocks noChangeArrowheads="1"/>
          </p:cNvSpPr>
          <p:nvPr/>
        </p:nvSpPr>
        <p:spPr bwMode="auto">
          <a:xfrm>
            <a:off x="1949450" y="5538788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所以：</a:t>
            </a:r>
          </a:p>
        </p:txBody>
      </p:sp>
      <p:sp>
        <p:nvSpPr>
          <p:cNvPr id="104484" name="Text Box 36"/>
          <p:cNvSpPr txBox="1">
            <a:spLocks noChangeArrowheads="1"/>
          </p:cNvSpPr>
          <p:nvPr/>
        </p:nvSpPr>
        <p:spPr bwMode="auto">
          <a:xfrm>
            <a:off x="2205038" y="5157788"/>
            <a:ext cx="688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每天运的吨数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×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需要的天数＝货物总吨数（</a:t>
            </a:r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104485" name="Text Box 37"/>
          <p:cNvSpPr txBox="1">
            <a:spLocks noChangeArrowheads="1"/>
          </p:cNvSpPr>
          <p:nvPr/>
        </p:nvSpPr>
        <p:spPr bwMode="auto">
          <a:xfrm>
            <a:off x="2254250" y="5995988"/>
            <a:ext cx="536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每天运的吨数和需要的天数成反比例。</a:t>
            </a:r>
            <a:endParaRPr kumimoji="1"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4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4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utoUpdateAnimBg="0"/>
      <p:bldP spid="104454" grpId="0" autoUpdateAnimBg="0"/>
      <p:bldP spid="104455" grpId="0" autoUpdateAnimBg="0"/>
      <p:bldP spid="104481" grpId="0" autoUpdateAnimBg="0"/>
      <p:bldP spid="104482" grpId="0" autoUpdateAnimBg="0"/>
      <p:bldP spid="104483" grpId="0" autoUpdateAnimBg="0"/>
      <p:bldP spid="104484" grpId="0" autoUpdateAnimBg="0"/>
      <p:bldP spid="10448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211513" y="5805488"/>
            <a:ext cx="803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094163" y="5818188"/>
            <a:ext cx="803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951413" y="5803900"/>
            <a:ext cx="803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821363" y="5818188"/>
            <a:ext cx="803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707188" y="5818188"/>
            <a:ext cx="803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grpSp>
        <p:nvGrpSpPr>
          <p:cNvPr id="26633" name="Group 9"/>
          <p:cNvGrpSpPr>
            <a:grpSpLocks/>
          </p:cNvGrpSpPr>
          <p:nvPr/>
        </p:nvGrpSpPr>
        <p:grpSpPr bwMode="auto">
          <a:xfrm>
            <a:off x="1331913" y="4497388"/>
            <a:ext cx="7154862" cy="1936750"/>
            <a:chOff x="0" y="0"/>
            <a:chExt cx="4507" cy="1220"/>
          </a:xfrm>
        </p:grpSpPr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3958" y="811"/>
              <a:ext cx="54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endParaRPr lang="zh-CN" altLang="en-US" sz="28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3410" y="811"/>
              <a:ext cx="54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2861" y="811"/>
              <a:ext cx="54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2313" y="811"/>
              <a:ext cx="54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1764" y="811"/>
              <a:ext cx="54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1197" y="811"/>
              <a:ext cx="56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0" y="811"/>
              <a:ext cx="119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体积</a:t>
              </a: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/cm</a:t>
              </a:r>
            </a:p>
          </p:txBody>
        </p:sp>
        <p:sp>
          <p:nvSpPr>
            <p:cNvPr id="26641" name="Rectangle 17"/>
            <p:cNvSpPr>
              <a:spLocks noChangeArrowheads="1"/>
            </p:cNvSpPr>
            <p:nvPr/>
          </p:nvSpPr>
          <p:spPr bwMode="auto">
            <a:xfrm>
              <a:off x="3410" y="402"/>
              <a:ext cx="54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60</a:t>
              </a:r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2861" y="402"/>
              <a:ext cx="54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30</a:t>
              </a:r>
            </a:p>
          </p:txBody>
        </p:sp>
        <p:sp>
          <p:nvSpPr>
            <p:cNvPr id="26643" name="Rectangle 19"/>
            <p:cNvSpPr>
              <a:spLocks noChangeArrowheads="1"/>
            </p:cNvSpPr>
            <p:nvPr/>
          </p:nvSpPr>
          <p:spPr bwMode="auto">
            <a:xfrm>
              <a:off x="2313" y="402"/>
              <a:ext cx="54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20</a:t>
              </a:r>
            </a:p>
          </p:txBody>
        </p:sp>
        <p:sp>
          <p:nvSpPr>
            <p:cNvPr id="26644" name="Rectangle 20"/>
            <p:cNvSpPr>
              <a:spLocks noChangeArrowheads="1"/>
            </p:cNvSpPr>
            <p:nvPr/>
          </p:nvSpPr>
          <p:spPr bwMode="auto">
            <a:xfrm>
              <a:off x="1764" y="402"/>
              <a:ext cx="54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15</a:t>
              </a:r>
            </a:p>
          </p:txBody>
        </p:sp>
        <p:sp>
          <p:nvSpPr>
            <p:cNvPr id="26645" name="Rectangle 21"/>
            <p:cNvSpPr>
              <a:spLocks noChangeArrowheads="1"/>
            </p:cNvSpPr>
            <p:nvPr/>
          </p:nvSpPr>
          <p:spPr bwMode="auto">
            <a:xfrm>
              <a:off x="1197" y="402"/>
              <a:ext cx="56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10</a:t>
              </a:r>
            </a:p>
          </p:txBody>
        </p:sp>
        <p:sp>
          <p:nvSpPr>
            <p:cNvPr id="26646" name="Rectangle 22"/>
            <p:cNvSpPr>
              <a:spLocks noChangeArrowheads="1"/>
            </p:cNvSpPr>
            <p:nvPr/>
          </p:nvSpPr>
          <p:spPr bwMode="auto">
            <a:xfrm>
              <a:off x="0" y="402"/>
              <a:ext cx="119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底面积</a:t>
              </a: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/cm      </a:t>
              </a:r>
            </a:p>
          </p:txBody>
        </p:sp>
        <p:sp>
          <p:nvSpPr>
            <p:cNvPr id="26647" name="Rectangle 23"/>
            <p:cNvSpPr>
              <a:spLocks noChangeArrowheads="1"/>
            </p:cNvSpPr>
            <p:nvPr/>
          </p:nvSpPr>
          <p:spPr bwMode="auto">
            <a:xfrm>
              <a:off x="3410" y="0"/>
              <a:ext cx="548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5</a:t>
              </a:r>
            </a:p>
          </p:txBody>
        </p:sp>
        <p:sp>
          <p:nvSpPr>
            <p:cNvPr id="26648" name="Rectangle 24"/>
            <p:cNvSpPr>
              <a:spLocks noChangeArrowheads="1"/>
            </p:cNvSpPr>
            <p:nvPr/>
          </p:nvSpPr>
          <p:spPr bwMode="auto">
            <a:xfrm>
              <a:off x="2861" y="0"/>
              <a:ext cx="549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10</a:t>
              </a:r>
            </a:p>
          </p:txBody>
        </p:sp>
        <p:sp>
          <p:nvSpPr>
            <p:cNvPr id="26649" name="Rectangle 25"/>
            <p:cNvSpPr>
              <a:spLocks noChangeArrowheads="1"/>
            </p:cNvSpPr>
            <p:nvPr/>
          </p:nvSpPr>
          <p:spPr bwMode="auto">
            <a:xfrm>
              <a:off x="2313" y="0"/>
              <a:ext cx="548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15</a:t>
              </a:r>
            </a:p>
          </p:txBody>
        </p:sp>
        <p:sp>
          <p:nvSpPr>
            <p:cNvPr id="26650" name="Rectangle 26"/>
            <p:cNvSpPr>
              <a:spLocks noChangeArrowheads="1"/>
            </p:cNvSpPr>
            <p:nvPr/>
          </p:nvSpPr>
          <p:spPr bwMode="auto">
            <a:xfrm>
              <a:off x="1764" y="0"/>
              <a:ext cx="549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20</a:t>
              </a:r>
            </a:p>
          </p:txBody>
        </p:sp>
        <p:sp>
          <p:nvSpPr>
            <p:cNvPr id="26651" name="Rectangle 27"/>
            <p:cNvSpPr>
              <a:spLocks noChangeArrowheads="1"/>
            </p:cNvSpPr>
            <p:nvPr/>
          </p:nvSpPr>
          <p:spPr bwMode="auto">
            <a:xfrm>
              <a:off x="1197" y="0"/>
              <a:ext cx="567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30</a:t>
              </a:r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1197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eaLnBrk="0" hangingPunct="0">
                <a:spcBef>
                  <a:spcPct val="20000"/>
                </a:spcBef>
                <a:buFont typeface="Arial" charset="0"/>
                <a:buNone/>
              </a:pP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高度</a:t>
              </a:r>
              <a:r>
                <a:rPr lang="en-US" altLang="zh-CN" sz="2800">
                  <a:latin typeface="华文新魏" pitchFamily="2" charset="-122"/>
                  <a:ea typeface="华文新魏" pitchFamily="2" charset="-122"/>
                </a:rPr>
                <a:t>/cm</a:t>
              </a:r>
            </a:p>
          </p:txBody>
        </p:sp>
        <p:sp>
          <p:nvSpPr>
            <p:cNvPr id="26653" name="Line 29"/>
            <p:cNvSpPr>
              <a:spLocks noChangeShapeType="1"/>
            </p:cNvSpPr>
            <p:nvPr/>
          </p:nvSpPr>
          <p:spPr bwMode="auto">
            <a:xfrm>
              <a:off x="0" y="0"/>
              <a:ext cx="396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54" name="Line 30"/>
            <p:cNvSpPr>
              <a:spLocks noChangeShapeType="1"/>
            </p:cNvSpPr>
            <p:nvPr/>
          </p:nvSpPr>
          <p:spPr bwMode="auto">
            <a:xfrm>
              <a:off x="0" y="402"/>
              <a:ext cx="39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55" name="Line 31"/>
            <p:cNvSpPr>
              <a:spLocks noChangeShapeType="1"/>
            </p:cNvSpPr>
            <p:nvPr/>
          </p:nvSpPr>
          <p:spPr bwMode="auto">
            <a:xfrm flipV="1">
              <a:off x="0" y="802"/>
              <a:ext cx="3940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56" name="Line 32"/>
            <p:cNvSpPr>
              <a:spLocks noChangeShapeType="1"/>
            </p:cNvSpPr>
            <p:nvPr/>
          </p:nvSpPr>
          <p:spPr bwMode="auto">
            <a:xfrm flipV="1">
              <a:off x="0" y="1210"/>
              <a:ext cx="3949" cy="1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57" name="Line 33"/>
            <p:cNvSpPr>
              <a:spLocks noChangeShapeType="1"/>
            </p:cNvSpPr>
            <p:nvPr/>
          </p:nvSpPr>
          <p:spPr bwMode="auto">
            <a:xfrm>
              <a:off x="0" y="0"/>
              <a:ext cx="0" cy="122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58" name="Line 34"/>
            <p:cNvSpPr>
              <a:spLocks noChangeShapeType="1"/>
            </p:cNvSpPr>
            <p:nvPr/>
          </p:nvSpPr>
          <p:spPr bwMode="auto">
            <a:xfrm>
              <a:off x="1197" y="0"/>
              <a:ext cx="0" cy="1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59" name="Line 35"/>
            <p:cNvSpPr>
              <a:spLocks noChangeShapeType="1"/>
            </p:cNvSpPr>
            <p:nvPr/>
          </p:nvSpPr>
          <p:spPr bwMode="auto">
            <a:xfrm>
              <a:off x="1764" y="0"/>
              <a:ext cx="0" cy="1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60" name="Line 36"/>
            <p:cNvSpPr>
              <a:spLocks noChangeShapeType="1"/>
            </p:cNvSpPr>
            <p:nvPr/>
          </p:nvSpPr>
          <p:spPr bwMode="auto">
            <a:xfrm>
              <a:off x="2313" y="0"/>
              <a:ext cx="0" cy="1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61" name="Line 37"/>
            <p:cNvSpPr>
              <a:spLocks noChangeShapeType="1"/>
            </p:cNvSpPr>
            <p:nvPr/>
          </p:nvSpPr>
          <p:spPr bwMode="auto">
            <a:xfrm>
              <a:off x="2861" y="0"/>
              <a:ext cx="0" cy="1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62" name="Line 38"/>
            <p:cNvSpPr>
              <a:spLocks noChangeShapeType="1"/>
            </p:cNvSpPr>
            <p:nvPr/>
          </p:nvSpPr>
          <p:spPr bwMode="auto">
            <a:xfrm>
              <a:off x="3410" y="0"/>
              <a:ext cx="0" cy="1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63" name="Line 39"/>
            <p:cNvSpPr>
              <a:spLocks noChangeShapeType="1"/>
            </p:cNvSpPr>
            <p:nvPr/>
          </p:nvSpPr>
          <p:spPr bwMode="auto">
            <a:xfrm>
              <a:off x="3959" y="0"/>
              <a:ext cx="0" cy="122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6664" name="Text Box 40"/>
            <p:cNvSpPr txBox="1">
              <a:spLocks noChangeArrowheads="1"/>
            </p:cNvSpPr>
            <p:nvPr/>
          </p:nvSpPr>
          <p:spPr bwMode="auto">
            <a:xfrm>
              <a:off x="939" y="821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200">
                  <a:latin typeface="华文新魏" pitchFamily="2" charset="-122"/>
                  <a:ea typeface="华文新魏" pitchFamily="2" charset="-122"/>
                </a:rPr>
                <a:t>3</a:t>
              </a:r>
            </a:p>
          </p:txBody>
        </p:sp>
        <p:sp>
          <p:nvSpPr>
            <p:cNvPr id="26665" name="Text Box 41"/>
            <p:cNvSpPr txBox="1">
              <a:spLocks noChangeArrowheads="1"/>
            </p:cNvSpPr>
            <p:nvPr/>
          </p:nvSpPr>
          <p:spPr bwMode="auto">
            <a:xfrm>
              <a:off x="1056" y="409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200">
                  <a:latin typeface="华文新魏" pitchFamily="2" charset="-122"/>
                  <a:ea typeface="华文新魏" pitchFamily="2" charset="-122"/>
                </a:rPr>
                <a:t>2</a:t>
              </a:r>
            </a:p>
          </p:txBody>
        </p:sp>
      </p:grpSp>
      <p:pic>
        <p:nvPicPr>
          <p:cNvPr id="26666" name="Picture 42"/>
          <p:cNvPicPr>
            <a:picLocks noChangeAspect="1" noChangeArrowheads="1"/>
          </p:cNvPicPr>
          <p:nvPr/>
        </p:nvPicPr>
        <p:blipFill>
          <a:blip r:embed="rId2" cstate="print"/>
          <a:srcRect t="20360" r="258"/>
          <a:stretch>
            <a:fillRect/>
          </a:stretch>
        </p:blipFill>
        <p:spPr bwMode="auto">
          <a:xfrm>
            <a:off x="1033463" y="1628775"/>
            <a:ext cx="65627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67" name="AutoShape 43"/>
          <p:cNvSpPr>
            <a:spLocks noChangeArrowheads="1"/>
          </p:cNvSpPr>
          <p:nvPr/>
        </p:nvSpPr>
        <p:spPr bwMode="auto">
          <a:xfrm>
            <a:off x="3419475" y="1125538"/>
            <a:ext cx="4103688" cy="1079500"/>
          </a:xfrm>
          <a:prstGeom prst="wedgeRoundRectCallout">
            <a:avLst>
              <a:gd name="adj1" fmla="val -76153"/>
              <a:gd name="adj2" fmla="val 47352"/>
              <a:gd name="adj3" fmla="val 16667"/>
            </a:avLst>
          </a:prstGeom>
          <a:solidFill>
            <a:srgbClr val="FFFF00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把相同的体积的水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倒入底面积不同的杯子。</a:t>
            </a:r>
          </a:p>
        </p:txBody>
      </p:sp>
      <p:sp>
        <p:nvSpPr>
          <p:cNvPr id="26668" name="Text Box 44"/>
          <p:cNvSpPr txBox="1">
            <a:spLocks noChangeArrowheads="1"/>
          </p:cNvSpPr>
          <p:nvPr/>
        </p:nvSpPr>
        <p:spPr bwMode="auto">
          <a:xfrm>
            <a:off x="1036638" y="3665538"/>
            <a:ext cx="4832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你会算出水的体积吗？</a:t>
            </a:r>
          </a:p>
        </p:txBody>
      </p:sp>
      <p:sp>
        <p:nvSpPr>
          <p:cNvPr id="26669" name="Text Box 45"/>
          <p:cNvSpPr txBox="1">
            <a:spLocks noChangeArrowheads="1"/>
          </p:cNvSpPr>
          <p:nvPr/>
        </p:nvSpPr>
        <p:spPr bwMode="auto">
          <a:xfrm>
            <a:off x="5165725" y="3702050"/>
            <a:ext cx="2214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V=Sh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6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  <p:bldP spid="26629" grpId="0" autoUpdateAnimBg="0"/>
      <p:bldP spid="26630" grpId="0" autoUpdateAnimBg="0"/>
      <p:bldP spid="26631" grpId="0" autoUpdateAnimBg="0"/>
      <p:bldP spid="26632" grpId="0" autoUpdateAnimBg="0"/>
      <p:bldP spid="26667" grpId="0" animBg="1" autoUpdateAnimBg="0"/>
      <p:bldP spid="26668" grpId="0" autoUpdateAnimBg="0"/>
      <p:bldP spid="2666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5088" y="4638675"/>
            <a:ext cx="9115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底面积和高度的积（体积）总是一定的，都是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300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898775" y="1717675"/>
            <a:ext cx="334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10×30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898775" y="2132013"/>
            <a:ext cx="3346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15×20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898775" y="2565400"/>
            <a:ext cx="334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20×15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grpSp>
        <p:nvGrpSpPr>
          <p:cNvPr id="27656" name="Group 8"/>
          <p:cNvGrpSpPr>
            <a:grpSpLocks/>
          </p:cNvGrpSpPr>
          <p:nvPr/>
        </p:nvGrpSpPr>
        <p:grpSpPr bwMode="auto">
          <a:xfrm>
            <a:off x="4427538" y="4067175"/>
            <a:ext cx="144462" cy="585788"/>
            <a:chOff x="0" y="0"/>
            <a:chExt cx="47" cy="318"/>
          </a:xfrm>
        </p:grpSpPr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46" cy="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1" y="136"/>
              <a:ext cx="46" cy="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1" y="272"/>
              <a:ext cx="46" cy="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2898775" y="2997200"/>
            <a:ext cx="334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30×10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928938" y="3479800"/>
            <a:ext cx="334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60× 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2195513" y="1717675"/>
            <a:ext cx="0" cy="2447925"/>
          </a:xfrm>
          <a:prstGeom prst="line">
            <a:avLst/>
          </a:prstGeom>
          <a:noFill/>
          <a:ln w="53975">
            <a:solidFill>
              <a:srgbClr val="0000FF"/>
            </a:solidFill>
            <a:prstDash val="sysDot"/>
            <a:round/>
            <a:headEnd/>
            <a:tailEnd type="stealth" w="lg" len="lg"/>
          </a:ln>
          <a:effectLst/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23850" y="1717675"/>
            <a:ext cx="169068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从上往下看，底面积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增加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，水的高度反而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减少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 flipV="1">
            <a:off x="6659563" y="1717675"/>
            <a:ext cx="0" cy="2447925"/>
          </a:xfrm>
          <a:prstGeom prst="line">
            <a:avLst/>
          </a:prstGeom>
          <a:noFill/>
          <a:ln w="53975">
            <a:solidFill>
              <a:srgbClr val="0000FF"/>
            </a:solidFill>
            <a:prstDash val="sysDot"/>
            <a:round/>
            <a:headEnd/>
            <a:tailEnd type="stealth" w="lg" len="lg"/>
          </a:ln>
          <a:effectLst/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684213" y="5372100"/>
            <a:ext cx="7127875" cy="9366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6867525" y="1717675"/>
            <a:ext cx="169068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从下往上看，底面积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减少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，水的高度反而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增加。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5654675" y="5700713"/>
            <a:ext cx="1603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（一定）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1830388" y="5664200"/>
            <a:ext cx="490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底面积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高度＝水的体积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2771775" y="1052513"/>
            <a:ext cx="583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高度和底面积的变化有什么规律？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5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5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5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  <p:bldP spid="27654" grpId="0" autoUpdateAnimBg="0"/>
      <p:bldP spid="27655" grpId="0" autoUpdateAnimBg="0"/>
      <p:bldP spid="27660" grpId="0" autoUpdateAnimBg="0"/>
      <p:bldP spid="27661" grpId="0" autoUpdateAnimBg="0"/>
      <p:bldP spid="27662" grpId="0" animBg="1"/>
      <p:bldP spid="27663" grpId="0" autoUpdateAnimBg="0"/>
      <p:bldP spid="27664" grpId="0" animBg="1"/>
      <p:bldP spid="27665" grpId="0" animBg="1"/>
      <p:bldP spid="27666" grpId="0" autoUpdateAnimBg="0"/>
      <p:bldP spid="27667" grpId="0" autoUpdateAnimBg="0"/>
      <p:bldP spid="27668" grpId="0" autoUpdateAnimBg="0"/>
      <p:bldP spid="2766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95288" y="2117725"/>
            <a:ext cx="8316912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因为水的体积一定，所以水的高度随着底面积的变化而变化。底面积增加，高度反而降低，底面积减少，高度反而升高，而且高度和底面积的乘积一定。</a:t>
            </a:r>
          </a:p>
          <a:p>
            <a:pPr>
              <a:lnSpc>
                <a:spcPct val="120000"/>
              </a:lnSpc>
            </a:pP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    像这样，两种相关联的量，一种量变化，另一种量也随着变化，如果这两种量中相对应的两个数的</a:t>
            </a:r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积</a:t>
            </a: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一定，这两种量就叫做</a:t>
            </a:r>
            <a:r>
              <a:rPr lang="zh-CN" altLang="en-US" sz="26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成反比例的量</a:t>
            </a: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，它们的关系叫做</a:t>
            </a:r>
            <a:r>
              <a:rPr lang="zh-CN" altLang="en-US" sz="26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反比例关系</a:t>
            </a: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116013" y="1628775"/>
            <a:ext cx="6226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底面积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水的高度＝水的体积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（一定）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V="1">
            <a:off x="396875" y="4222750"/>
            <a:ext cx="8064500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95288" y="4295775"/>
            <a:ext cx="1587" cy="201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V="1">
            <a:off x="395288" y="6165850"/>
            <a:ext cx="8137525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8461375" y="4222750"/>
            <a:ext cx="71438" cy="1943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uild="p" autoUpdateAnimBg="0"/>
      <p:bldP spid="2867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79388" y="2133600"/>
            <a:ext cx="8713787" cy="3471863"/>
          </a:xfrm>
          <a:prstGeom prst="roundRect">
            <a:avLst>
              <a:gd name="adj" fmla="val 6051"/>
            </a:avLst>
          </a:prstGeom>
          <a:solidFill>
            <a:srgbClr val="FFFF00"/>
          </a:solidFill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22275" y="2724150"/>
            <a:ext cx="81819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如果用字母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x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y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表示两种相关联的量，用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k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表示它们的积（一定），反比例关系可以用下面的式子表示：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506663" y="4362450"/>
            <a:ext cx="4146550" cy="519113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800" i="1">
                <a:latin typeface="华文新魏" pitchFamily="2" charset="-122"/>
                <a:ea typeface="华文新魏" pitchFamily="2" charset="-122"/>
              </a:rPr>
              <a:t>x×y</a:t>
            </a:r>
            <a:r>
              <a:rPr lang="zh-CN" altLang="en-US" sz="2800" i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i="1">
                <a:latin typeface="华文新魏" pitchFamily="2" charset="-122"/>
                <a:ea typeface="华文新魏" pitchFamily="2" charset="-122"/>
              </a:rPr>
              <a:t>k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（一定）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utoUpdateAnimBg="0"/>
      <p:bldP spid="29703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627313" y="1052513"/>
            <a:ext cx="5905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正、反比例的相同点和不同点</a:t>
            </a:r>
          </a:p>
        </p:txBody>
      </p:sp>
      <p:graphicFrame>
        <p:nvGraphicFramePr>
          <p:cNvPr id="30725" name="Group 5"/>
          <p:cNvGraphicFramePr>
            <a:graphicFrameLocks noGrp="1"/>
          </p:cNvGraphicFramePr>
          <p:nvPr/>
        </p:nvGraphicFramePr>
        <p:xfrm>
          <a:off x="468313" y="1628775"/>
          <a:ext cx="8351837" cy="4895850"/>
        </p:xfrm>
        <a:graphic>
          <a:graphicData uri="http://schemas.openxmlformats.org/drawingml/2006/table">
            <a:tbl>
              <a:tblPr/>
              <a:tblGrid>
                <a:gridCol w="1328737"/>
                <a:gridCol w="3392488"/>
                <a:gridCol w="3630612"/>
              </a:tblGrid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正比例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反比例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相同点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94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不同点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C8D8"/>
                    </a:solidFill>
                  </a:tcPr>
                </a:tc>
              </a:tr>
            </a:tbl>
          </a:graphicData>
        </a:graphic>
      </p:graphicFrame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1809750" y="2889250"/>
            <a:ext cx="34575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、变化的方向相同，一种量扩大或缩小，另一种量也扩大或缩小。</a:t>
            </a: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1763713" y="2324100"/>
            <a:ext cx="716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都是两种相关联的量，一种量随着另一种量变化。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5219700" y="2997200"/>
            <a:ext cx="36258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、变化的方向相反，一种量扩大（缩小），另一种量反而缩小（扩大）。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1798638" y="4329113"/>
            <a:ext cx="3327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、相关联的两个量相对应的两个数的比值（商）一定。</a:t>
            </a:r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5267325" y="4402138"/>
            <a:ext cx="31210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、相关联的两个量相对应的两个数的乘积一定。</a:t>
            </a:r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1797050" y="564356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、关系式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  <a:sym typeface="Wingdings" pitchFamily="2" charset="2"/>
              </a:rPr>
              <a:t>：</a:t>
            </a:r>
          </a:p>
        </p:txBody>
      </p:sp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5178425" y="564356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、关系式：</a:t>
            </a:r>
          </a:p>
        </p:txBody>
      </p:sp>
      <p:graphicFrame>
        <p:nvGraphicFramePr>
          <p:cNvPr id="30750" name="Object 30"/>
          <p:cNvGraphicFramePr>
            <a:graphicFrameLocks noChangeAspect="1"/>
          </p:cNvGraphicFramePr>
          <p:nvPr/>
        </p:nvGraphicFramePr>
        <p:xfrm>
          <a:off x="3435350" y="5564188"/>
          <a:ext cx="162877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2" r:id="rId3" imgW="951991" imgH="406365" progId="Equations">
                  <p:embed/>
                </p:oleObj>
              </mc:Choice>
              <mc:Fallback>
                <p:oleObj r:id="rId3" imgW="951991" imgH="406365" progId="Equations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5350" y="5564188"/>
                        <a:ext cx="1628775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1" name="Object 31"/>
          <p:cNvGraphicFramePr>
            <a:graphicFrameLocks noChangeAspect="1"/>
          </p:cNvGraphicFramePr>
          <p:nvPr/>
        </p:nvGraphicFramePr>
        <p:xfrm>
          <a:off x="6837363" y="5715000"/>
          <a:ext cx="1954212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" r:id="rId5" imgW="1143317" imgH="228917" progId="Equations">
                  <p:embed/>
                </p:oleObj>
              </mc:Choice>
              <mc:Fallback>
                <p:oleObj r:id="rId5" imgW="1143317" imgH="228917" progId="Equations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7363" y="5715000"/>
                        <a:ext cx="1954212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  <p:bldP spid="30743" grpId="0" autoUpdateAnimBg="0"/>
      <p:bldP spid="30744" grpId="0" autoUpdateAnimBg="0"/>
      <p:bldP spid="30745" grpId="0" autoUpdateAnimBg="0"/>
      <p:bldP spid="30746" grpId="0" autoUpdateAnimBg="0"/>
      <p:bldP spid="30747" grpId="0" autoUpdateAnimBg="0"/>
      <p:bldP spid="30748" grpId="0" autoUpdateAnimBg="0"/>
      <p:bldP spid="3074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0" y="3211513"/>
            <a:ext cx="1174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两种量</a:t>
            </a:r>
          </a:p>
        </p:txBody>
      </p:sp>
      <p:sp>
        <p:nvSpPr>
          <p:cNvPr id="31749" name="AutoShape 5"/>
          <p:cNvSpPr>
            <a:spLocks/>
          </p:cNvSpPr>
          <p:nvPr/>
        </p:nvSpPr>
        <p:spPr bwMode="auto">
          <a:xfrm>
            <a:off x="1238250" y="2701925"/>
            <a:ext cx="503238" cy="1582738"/>
          </a:xfrm>
          <a:prstGeom prst="leftBrace">
            <a:avLst>
              <a:gd name="adj1" fmla="val 26209"/>
              <a:gd name="adj2" fmla="val 50000"/>
            </a:avLst>
          </a:prstGeom>
          <a:noFill/>
          <a:ln w="44450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787525" y="2368550"/>
            <a:ext cx="15049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不相关联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787525" y="4041775"/>
            <a:ext cx="1174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相关联</a:t>
            </a:r>
          </a:p>
        </p:txBody>
      </p:sp>
      <p:sp>
        <p:nvSpPr>
          <p:cNvPr id="31752" name="AutoShape 8"/>
          <p:cNvSpPr>
            <a:spLocks/>
          </p:cNvSpPr>
          <p:nvPr/>
        </p:nvSpPr>
        <p:spPr bwMode="auto">
          <a:xfrm>
            <a:off x="3038475" y="3505200"/>
            <a:ext cx="503238" cy="2147888"/>
          </a:xfrm>
          <a:prstGeom prst="leftBrace">
            <a:avLst>
              <a:gd name="adj1" fmla="val 35568"/>
              <a:gd name="adj2" fmla="val 37694"/>
            </a:avLst>
          </a:prstGeom>
          <a:noFill/>
          <a:ln w="44450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3668713" y="3219450"/>
            <a:ext cx="15049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加的关系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668713" y="3962400"/>
            <a:ext cx="15049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减的关系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668713" y="4684713"/>
            <a:ext cx="15049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乘的关系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668713" y="5345113"/>
            <a:ext cx="15049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除的关系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3444875" y="2324100"/>
            <a:ext cx="3587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→不成比例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5299075" y="3175000"/>
            <a:ext cx="3587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→不成比例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5299075" y="3917950"/>
            <a:ext cx="3587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→不成比例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5189538" y="4684713"/>
            <a:ext cx="1174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积一定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5189538" y="5345113"/>
            <a:ext cx="1174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商一定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6484938" y="4640263"/>
            <a:ext cx="3587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→成反比例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6484938" y="5300663"/>
            <a:ext cx="35877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→成正比例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2" name="Picture 4" descr="45"/>
          <p:cNvPicPr>
            <a:picLocks noChangeAspect="1" noChangeArrowheads="1"/>
          </p:cNvPicPr>
          <p:nvPr/>
        </p:nvPicPr>
        <p:blipFill>
          <a:blip r:embed="rId2" cstate="print"/>
          <a:srcRect l="15419" t="6555" r="9280" b="73781"/>
          <a:stretch>
            <a:fillRect/>
          </a:stretch>
        </p:blipFill>
        <p:spPr bwMode="auto">
          <a:xfrm>
            <a:off x="1547813" y="1484313"/>
            <a:ext cx="6192837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468313" y="5156200"/>
            <a:ext cx="83534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每块地砖的面积和数量是两种相关联的量，因为每块地砖的面积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数量＝教室面积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，所以每块地砖的面积和数量成反比例。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773113" y="3362325"/>
            <a:ext cx="711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9×6=54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m</a:t>
            </a:r>
            <a:r>
              <a:rPr lang="en-US" altLang="zh-CN" sz="2400" baseline="300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=540000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cm</a:t>
            </a:r>
            <a:r>
              <a:rPr lang="en-US" altLang="zh-CN" sz="2400" baseline="300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73113" y="3736975"/>
            <a:ext cx="427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900×600=540000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73113" y="4244975"/>
            <a:ext cx="454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1800×300=540000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773113" y="4741863"/>
            <a:ext cx="454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3600×150=540000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utoUpdateAnimBg="0"/>
      <p:bldP spid="32774" grpId="0" autoUpdateAnimBg="0"/>
      <p:bldP spid="32775" grpId="0" autoUpdateAnimBg="0"/>
      <p:bldP spid="32776" grpId="0" autoUpdateAnimBg="0"/>
      <p:bldP spid="3277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797" name="Picture 5" descr="45"/>
          <p:cNvPicPr>
            <a:picLocks noChangeAspect="1" noChangeArrowheads="1"/>
          </p:cNvPicPr>
          <p:nvPr/>
        </p:nvPicPr>
        <p:blipFill>
          <a:blip r:embed="rId2" cstate="print"/>
          <a:srcRect l="16647" t="29488" r="10461" b="53845"/>
          <a:stretch>
            <a:fillRect/>
          </a:stretch>
        </p:blipFill>
        <p:spPr bwMode="auto">
          <a:xfrm>
            <a:off x="971550" y="1671638"/>
            <a:ext cx="7632700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95288" y="4591050"/>
            <a:ext cx="835342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每瓶容量和数量是两种相关联的量，因为每瓶容量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数量＝醋的总量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，所以每瓶容量和数量成反比例。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23850" y="3357563"/>
            <a:ext cx="8240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6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）学校食堂新进一批煤，每天的用煤量与使用天数。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84213" y="1844675"/>
            <a:ext cx="68389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判断下面每题中的两个量是否成反比例，并说明理由。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68313" y="4292600"/>
            <a:ext cx="83534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每天的用煤量与使用天数是两种相关联的量，因为每天用煤量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使用天数＝煤的总量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，所以每天的用煤量与使用天数成反比例。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/>
      <p:bldP spid="34821" grpId="0" autoUpdateAnimBg="0"/>
      <p:bldP spid="3482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23850" y="2755900"/>
            <a:ext cx="66468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6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）全班的人数一定，每组的人数和组数。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68313" y="1838325"/>
            <a:ext cx="81089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判断下面每题中的两个量是否成反比例，并说明理由。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468313" y="3573463"/>
            <a:ext cx="83534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每组的人数和组数是两种相关联的量，因为每组的人数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组数＝全班的人数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，所以每组的人数和组数成反比例。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77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50825" y="2682875"/>
            <a:ext cx="63166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6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600">
                <a:latin typeface="华文新魏" pitchFamily="2" charset="-122"/>
                <a:ea typeface="华文新魏" pitchFamily="2" charset="-122"/>
              </a:rPr>
              <a:t>）圆柱体积一定，圆柱的底面积和高。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5288" y="1765300"/>
            <a:ext cx="81089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判断下面每题中的两个量是否成反比例，并说明理由。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95288" y="3500438"/>
            <a:ext cx="83534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 圆柱的底面积和高是两种相关联的量，因为圆柱的底面积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高＝圆柱体积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en-US" altLang="zh-CN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26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，所以圆柱的底面积和高成反比例。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  <p:bldP spid="3687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23850" y="2690813"/>
            <a:ext cx="84248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60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6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600">
                <a:latin typeface="楷体_GB2312" pitchFamily="49" charset="-122"/>
                <a:ea typeface="楷体_GB2312" pitchFamily="49" charset="-122"/>
              </a:rPr>
              <a:t>）书的总册数一定，每包的册数和包数。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68313" y="1773238"/>
            <a:ext cx="81470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判断下面每题中的两个量是否成反比例，并说明理由。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68313" y="3544888"/>
            <a:ext cx="83534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每包的册数和包数是两种相关联的量，因为每包的册数</a:t>
            </a:r>
            <a:r>
              <a:rPr lang="en-US" altLang="zh-CN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zh-CN" altLang="en-US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包数＝书的总册数</a:t>
            </a:r>
            <a:r>
              <a:rPr lang="en-US" altLang="zh-CN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一定</a:t>
            </a:r>
            <a:r>
              <a:rPr lang="en-US" altLang="zh-CN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，所以每包的册数和包数成反比例。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utoUpdateAnimBg="0"/>
      <p:bldP spid="3789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11150" y="1536700"/>
            <a:ext cx="8618538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       判断单价、数量和总价中一种量一定，另外两个量</a:t>
            </a:r>
          </a:p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成什么比例关系。为什么？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904875" y="3049588"/>
            <a:ext cx="58420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单价一定，数量和总价                    ．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900113" y="4376738"/>
            <a:ext cx="587375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总价一定，数量和单价　　　　　．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900113" y="5661025"/>
            <a:ext cx="5842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数量一定，总价和单价                    ．</a:t>
            </a:r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4730750" y="3568700"/>
            <a:ext cx="1371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4730750" y="4864100"/>
            <a:ext cx="1371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4730750" y="6205538"/>
            <a:ext cx="1371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4841875" y="3071813"/>
            <a:ext cx="125095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正比例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4841875" y="4332288"/>
            <a:ext cx="125095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反比例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4827588" y="5683250"/>
            <a:ext cx="125095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正比例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utoUpdateAnimBg="0"/>
      <p:bldP spid="38924" grpId="0" autoUpdateAnimBg="0"/>
      <p:bldP spid="3892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395288" y="1844675"/>
            <a:ext cx="8208962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判断下面各题中两种量成不成比例，成什么比例．</a:t>
            </a:r>
          </a:p>
          <a:p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 1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．已知 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A</a:t>
            </a: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÷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C</a:t>
            </a:r>
            <a:endParaRPr lang="en-US" altLang="zh-CN" sz="2800" b="0" dirty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当 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一定时，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（       ）比例；</a:t>
            </a:r>
          </a:p>
          <a:p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当 </a:t>
            </a:r>
            <a:r>
              <a:rPr lang="en-US" altLang="zh-CN" sz="2800" b="0" i="1" dirty="0" smtClean="0"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一定时，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（        ）比例；</a:t>
            </a:r>
          </a:p>
          <a:p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当 </a:t>
            </a:r>
            <a:r>
              <a:rPr lang="en-US" altLang="zh-CN" sz="2800" b="0" i="1" dirty="0" smtClean="0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一定时，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 b="0" i="1" dirty="0"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（       ）比例．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539750" y="4652963"/>
            <a:ext cx="8136706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．工作总量一定，工作效率和工作时间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（        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比例。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563938" y="2693988"/>
            <a:ext cx="1008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成反 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3563938" y="31416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成正 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3492500" y="35734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成正 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7091312" y="4638675"/>
            <a:ext cx="1081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成反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  <p:bldP spid="52231" grpId="0"/>
      <p:bldP spid="52232" grpId="0"/>
      <p:bldP spid="52233" grpId="0"/>
      <p:bldP spid="52234" grpId="0"/>
      <p:bldP spid="522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3059113" y="1628775"/>
            <a:ext cx="467995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pic>
        <p:nvPicPr>
          <p:cNvPr id="39943" name="Picture 7" descr="46"/>
          <p:cNvPicPr>
            <a:picLocks noChangeAspect="1" noChangeArrowheads="1"/>
          </p:cNvPicPr>
          <p:nvPr/>
        </p:nvPicPr>
        <p:blipFill>
          <a:blip r:embed="rId3" cstate="print"/>
          <a:srcRect l="11615" t="58125" r="11615" b="7457"/>
          <a:stretch>
            <a:fillRect/>
          </a:stretch>
        </p:blipFill>
        <p:spPr bwMode="auto">
          <a:xfrm>
            <a:off x="971550" y="2781300"/>
            <a:ext cx="5183188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正比例、反比例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627784" y="1844824"/>
            <a:ext cx="5040312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924300" y="3141663"/>
            <a:ext cx="42481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3.3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认识反比例关系的量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371947" y="764704"/>
            <a:ext cx="2255837" cy="582412"/>
            <a:chOff x="490204" y="1642193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90204" y="221936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642193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2082552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3501008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763713" y="2205038"/>
            <a:ext cx="62452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通过本节课的学习理解反比例的意义，能根据反比例的意义，正确判断两种量是否成反比例。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培养抽象概括能力和判断推理能力。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zh-CN" altLang="en-US" sz="3200" b="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43000" y="1830388"/>
            <a:ext cx="7296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判断下面每题中两种量成正比例还是反比例．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066800" y="3346450"/>
            <a:ext cx="6934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400" b="0">
                <a:latin typeface="华文新魏" pitchFamily="2" charset="-122"/>
                <a:ea typeface="华文新魏" pitchFamily="2" charset="-122"/>
              </a:rPr>
              <a:t>        </a:t>
            </a:r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数量和总价是两种相关联的量，它们与单价有下面的关系：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048000" y="4389438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总价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048000" y="4900613"/>
            <a:ext cx="882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048000" y="492601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数量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794125" y="4648200"/>
            <a:ext cx="1487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400" b="0">
                <a:latin typeface="华文新魏" pitchFamily="2" charset="-122"/>
                <a:ea typeface="华文新魏" pitchFamily="2" charset="-122"/>
              </a:rPr>
              <a:t>  </a:t>
            </a:r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＝ 单价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219200" y="5435600"/>
            <a:ext cx="7315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400" b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已知单价一定，就是总价和数量的比值是一定的，所以总价和数量成正比例．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219200" y="2693988"/>
            <a:ext cx="4592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1．单价一定，数量和总价．</a:t>
            </a:r>
          </a:p>
        </p:txBody>
      </p:sp>
      <p:sp>
        <p:nvSpPr>
          <p:cNvPr id="19468" name="AutoShape 12"/>
          <p:cNvSpPr>
            <a:spLocks noChangeArrowheads="1"/>
          </p:cNvSpPr>
          <p:nvPr/>
        </p:nvSpPr>
        <p:spPr bwMode="auto">
          <a:xfrm rot="5383059">
            <a:off x="1740356" y="4649698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4EE06"/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8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  <p:bldP spid="19462" grpId="0" autoUpdateAnimBg="0"/>
      <p:bldP spid="19463" grpId="0" animBg="1"/>
      <p:bldP spid="19464" grpId="0" autoUpdateAnimBg="0"/>
      <p:bldP spid="19465" grpId="0" autoUpdateAnimBg="0"/>
      <p:bldP spid="1946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84313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Char char="•"/>
            </a:pP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4" name="Text Box 29"/>
          <p:cNvSpPr txBox="1">
            <a:spLocks noChangeArrowheads="1"/>
          </p:cNvSpPr>
          <p:nvPr/>
        </p:nvSpPr>
        <p:spPr bwMode="auto">
          <a:xfrm>
            <a:off x="827088" y="4724400"/>
            <a:ext cx="792162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5000"/>
              </a:spcBef>
            </a:pPr>
            <a:endParaRPr lang="zh-CN" altLang="zh-CN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039813" y="1541463"/>
            <a:ext cx="7296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判断下面每题中两种量成正比例还是反比例．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963613" y="2859088"/>
            <a:ext cx="6934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       速度和时间是两种相关联的量，它们与路程有下面的关系： 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116013" y="5373688"/>
            <a:ext cx="7315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      已知路程一定，就是速度和时间的积是一定的，所以速度和时间成</a:t>
            </a:r>
            <a:r>
              <a:rPr kumimoji="1" lang="zh-CN" altLang="en-US" sz="28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反比例</a:t>
            </a:r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．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116013" y="2054225"/>
            <a:ext cx="4652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2．路程一定，速度和时间．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725613" y="4241800"/>
            <a:ext cx="31162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速度×时间＝</a:t>
            </a:r>
            <a:r>
              <a:rPr kumimoji="1" lang="zh-CN" altLang="en-US" sz="2800" b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kumimoji="1" lang="zh-CN" altLang="en-US" sz="2800" b="0">
                <a:latin typeface="华文新魏" pitchFamily="2" charset="-122"/>
                <a:ea typeface="华文新魏" pitchFamily="2" charset="-122"/>
              </a:rPr>
              <a:t>路程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1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6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utoUpdateAnimBg="0"/>
      <p:bldP spid="20488" grpId="0" autoUpdateAnimBg="0"/>
      <p:bldP spid="2049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536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333" name="Text Box 37"/>
          <p:cNvSpPr txBox="1">
            <a:spLocks noChangeArrowheads="1"/>
          </p:cNvSpPr>
          <p:nvPr/>
        </p:nvSpPr>
        <p:spPr bwMode="auto">
          <a:xfrm>
            <a:off x="2559050" y="1268413"/>
            <a:ext cx="6584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把相同体积的水倒入表面积不同的杯子。</a:t>
            </a:r>
          </a:p>
        </p:txBody>
      </p:sp>
      <p:sp>
        <p:nvSpPr>
          <p:cNvPr id="21510" name="Text Box 63"/>
          <p:cNvSpPr txBox="1">
            <a:spLocks noChangeArrowheads="1"/>
          </p:cNvSpPr>
          <p:nvPr/>
        </p:nvSpPr>
        <p:spPr bwMode="auto">
          <a:xfrm>
            <a:off x="4845050" y="4191000"/>
            <a:ext cx="33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chemeClr val="bg2"/>
                </a:solidFill>
                <a:latin typeface="华文新魏" pitchFamily="2" charset="-122"/>
                <a:ea typeface="华文新魏" pitchFamily="2" charset="-122"/>
              </a:rPr>
              <a:t>  </a:t>
            </a:r>
          </a:p>
        </p:txBody>
      </p:sp>
      <p:graphicFrame>
        <p:nvGraphicFramePr>
          <p:cNvPr id="21511" name="Group 7"/>
          <p:cNvGraphicFramePr>
            <a:graphicFrameLocks noGrp="1"/>
          </p:cNvGraphicFramePr>
          <p:nvPr/>
        </p:nvGraphicFramePr>
        <p:xfrm>
          <a:off x="714373" y="1857375"/>
          <a:ext cx="8178106" cy="1371600"/>
        </p:xfrm>
        <a:graphic>
          <a:graphicData uri="http://schemas.openxmlformats.org/drawingml/2006/table">
            <a:tbl>
              <a:tblPr/>
              <a:tblGrid>
                <a:gridCol w="2482639"/>
                <a:gridCol w="1022263"/>
                <a:gridCol w="949245"/>
                <a:gridCol w="949244"/>
                <a:gridCol w="949245"/>
                <a:gridCol w="876226"/>
                <a:gridCol w="949244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高度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厘米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楷体_GB2312"/>
                          <a:ea typeface="华文新魏" pitchFamily="2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底面积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平方厘米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楷体_GB2312"/>
                          <a:ea typeface="华文新魏" pitchFamily="2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463634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体积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立方厘米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750" y="3786188"/>
            <a:ext cx="860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从表中你发现了什么？这个表同复习的表相比，有什么不同？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87450" y="4437063"/>
            <a:ext cx="757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）表中的两种量是水的高度和底面积。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16013" y="4941888"/>
            <a:ext cx="735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 b="0" dirty="0">
                <a:latin typeface="华文新魏" pitchFamily="2" charset="-122"/>
                <a:ea typeface="华文新魏" pitchFamily="2" charset="-122"/>
              </a:rPr>
              <a:t> </a:t>
            </a:r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）底面积增加，水的高度反而降低。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31913" y="5445125"/>
            <a:ext cx="778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 b="0">
                <a:latin typeface="华文新魏" pitchFamily="2" charset="-122"/>
                <a:ea typeface="华文新魏" pitchFamily="2" charset="-122"/>
              </a:rPr>
              <a:t>         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底面积减少，水的高度反而升高。</a:t>
            </a:r>
            <a:endParaRPr kumimoji="1"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16013" y="5949280"/>
            <a:ext cx="742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kumimoji="1" lang="en-US" altLang="zh-CN" sz="24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）两个量相对应的两个数的乘积都是</a:t>
            </a:r>
            <a:r>
              <a:rPr kumimoji="1" lang="en-US" altLang="zh-CN" sz="2400" dirty="0">
                <a:latin typeface="华文新魏" pitchFamily="2" charset="-122"/>
                <a:ea typeface="华文新魏" pitchFamily="2" charset="-122"/>
              </a:rPr>
              <a:t>600</a:t>
            </a:r>
            <a:r>
              <a:rPr kumimoji="1" lang="zh-CN" altLang="en-US" sz="2400" dirty="0">
                <a:latin typeface="华文新魏" pitchFamily="2" charset="-122"/>
                <a:ea typeface="华文新魏" pitchFamily="2" charset="-122"/>
              </a:rPr>
              <a:t>。</a:t>
            </a:r>
            <a:endParaRPr kumimoji="1" lang="zh-CN" altLang="en-US" sz="2400" b="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00875" y="2852936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57563" y="2852936"/>
            <a:ext cx="1785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86250" y="2852936"/>
            <a:ext cx="178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34334" y="2852936"/>
            <a:ext cx="178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4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300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44196" y="2852936"/>
            <a:ext cx="9480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en-US" altLang="zh-CN" sz="24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300</a:t>
            </a:r>
            <a:endParaRPr kumimoji="1" lang="en-US" altLang="zh-CN" sz="24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33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Text Box 63"/>
          <p:cNvSpPr txBox="1">
            <a:spLocks noChangeArrowheads="1"/>
          </p:cNvSpPr>
          <p:nvPr/>
        </p:nvSpPr>
        <p:spPr bwMode="auto">
          <a:xfrm>
            <a:off x="4845050" y="4464050"/>
            <a:ext cx="33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chemeClr val="bg2"/>
                </a:solidFill>
                <a:latin typeface="华文新魏" pitchFamily="2" charset="-122"/>
                <a:ea typeface="华文新魏" pitchFamily="2" charset="-122"/>
              </a:rPr>
              <a:t>  </a:t>
            </a:r>
          </a:p>
        </p:txBody>
      </p:sp>
      <p:graphicFrame>
        <p:nvGraphicFramePr>
          <p:cNvPr id="22572" name="Group 44"/>
          <p:cNvGraphicFramePr>
            <a:graphicFrameLocks noGrp="1"/>
          </p:cNvGraphicFramePr>
          <p:nvPr/>
        </p:nvGraphicFramePr>
        <p:xfrm>
          <a:off x="428624" y="1773238"/>
          <a:ext cx="8247831" cy="1732817"/>
        </p:xfrm>
        <a:graphic>
          <a:graphicData uri="http://schemas.openxmlformats.org/drawingml/2006/table">
            <a:tbl>
              <a:tblPr/>
              <a:tblGrid>
                <a:gridCol w="2503806"/>
                <a:gridCol w="1030979"/>
                <a:gridCol w="957338"/>
                <a:gridCol w="957337"/>
                <a:gridCol w="957338"/>
                <a:gridCol w="883696"/>
                <a:gridCol w="957337"/>
              </a:tblGrid>
              <a:tr h="4546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高度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厘米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46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体积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平方厘米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634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463634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1EF"/>
                    </a:solidFill>
                  </a:tcPr>
                </a:tc>
              </a:tr>
              <a:tr h="8184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底面积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/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平方厘米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8F7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2938" y="3487738"/>
            <a:ext cx="7786687" cy="1187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     水的高度和底面积是两种相关联的量，它们与水 的体积有下面的关系：</a:t>
            </a:r>
          </a:p>
          <a:p>
            <a:endParaRPr kumimoji="1" lang="zh-CN" altLang="en-US" sz="24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38" y="4416425"/>
            <a:ext cx="7929562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底面积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×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水的高度</a:t>
            </a:r>
            <a:r>
              <a:rPr kumimoji="1" lang="en-US" altLang="zh-CN" sz="2400">
                <a:latin typeface="华文新魏" pitchFamily="2" charset="-122"/>
                <a:ea typeface="华文新魏" pitchFamily="2" charset="-122"/>
              </a:rPr>
              <a:t>=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水的体积（一定）</a:t>
            </a:r>
            <a:endParaRPr kumimoji="1"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5" y="5202238"/>
            <a:ext cx="7715250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    已知水的体积一定，就是水的高度和底面积的乘积是一定的，所以水的体积和底面积成反比例。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6" name="AutoShape 36"/>
          <p:cNvSpPr>
            <a:spLocks noChangeArrowheads="1"/>
          </p:cNvSpPr>
          <p:nvPr/>
        </p:nvSpPr>
        <p:spPr bwMode="auto">
          <a:xfrm>
            <a:off x="333375" y="1484313"/>
            <a:ext cx="762000" cy="457200"/>
          </a:xfrm>
          <a:prstGeom prst="horizontalScroll">
            <a:avLst>
              <a:gd name="adj" fmla="val 125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zh-CN" altLang="en-US" sz="3600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想一想</a:t>
            </a:r>
          </a:p>
        </p:txBody>
      </p:sp>
      <p:sp>
        <p:nvSpPr>
          <p:cNvPr id="23557" name="Text Box 63"/>
          <p:cNvSpPr txBox="1">
            <a:spLocks noChangeArrowheads="1"/>
          </p:cNvSpPr>
          <p:nvPr/>
        </p:nvSpPr>
        <p:spPr bwMode="auto">
          <a:xfrm>
            <a:off x="4678363" y="5103813"/>
            <a:ext cx="33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>
                <a:solidFill>
                  <a:schemeClr val="bg2"/>
                </a:solidFill>
                <a:latin typeface="华文新魏" pitchFamily="2" charset="-122"/>
                <a:ea typeface="华文新魏" pitchFamily="2" charset="-122"/>
              </a:rPr>
              <a:t>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76313" y="2270125"/>
            <a:ext cx="7786687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例</a:t>
            </a:r>
            <a:r>
              <a:rPr kumimoji="1"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kumimoji="1" lang="zh-CN" altLang="en-US" sz="2800">
                <a:latin typeface="华文新魏" pitchFamily="2" charset="-122"/>
                <a:ea typeface="华文新魏" pitchFamily="2" charset="-122"/>
              </a:rPr>
              <a:t>这个例子有什么特点？</a:t>
            </a:r>
          </a:p>
          <a:p>
            <a:endParaRPr kumimoji="1" lang="zh-CN" altLang="en-US" sz="2400">
              <a:solidFill>
                <a:schemeClr val="bg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250" y="3198813"/>
            <a:ext cx="7929563" cy="191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        一种量变化，另一种量也随着变化，如果这两种量中相对应的两个数的积一定，这两种量就叫做</a:t>
            </a:r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成反比例的量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，它们的关系叫做</a:t>
            </a:r>
            <a:r>
              <a:rPr kumimoji="1" lang="zh-CN" altLang="en-US" sz="24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反比例关系</a:t>
            </a:r>
            <a:r>
              <a:rPr kumimoji="1" lang="zh-CN" altLang="en-US" sz="2400">
                <a:latin typeface="华文新魏" pitchFamily="2" charset="-122"/>
                <a:ea typeface="华文新魏" pitchFamily="2" charset="-122"/>
              </a:rPr>
              <a:t>。</a:t>
            </a:r>
          </a:p>
          <a:p>
            <a:endParaRPr kumimoji="1" lang="zh-CN" altLang="en-US" sz="2400" b="0">
              <a:latin typeface="华文新魏" pitchFamily="2" charset="-122"/>
              <a:ea typeface="华文新魏" pitchFamily="2" charset="-122"/>
            </a:endParaRPr>
          </a:p>
          <a:p>
            <a:endParaRPr kumimoji="1" lang="zh-CN" altLang="en-US" sz="2400" b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9125" y="4841875"/>
            <a:ext cx="7715250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kumimoji="1" lang="zh-CN" altLang="en-US" sz="2400">
                <a:solidFill>
                  <a:schemeClr val="bg2"/>
                </a:solidFill>
                <a:latin typeface="华文新魏" pitchFamily="2" charset="-122"/>
                <a:ea typeface="华文新魏" pitchFamily="2" charset="-122"/>
              </a:rPr>
              <a:t>  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47813" y="5270500"/>
            <a:ext cx="6429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4400">
                <a:latin typeface="华文新魏" pitchFamily="2" charset="-122"/>
                <a:ea typeface="华文新魏" pitchFamily="2" charset="-122"/>
              </a:rPr>
              <a:t>x×y=k</a:t>
            </a:r>
            <a:r>
              <a:rPr kumimoji="1" lang="zh-CN" altLang="en-US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（一定）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5067</TotalTime>
  <Words>1764</Words>
  <Application>Microsoft Office PowerPoint</Application>
  <PresentationFormat>全屏显示(4:3)</PresentationFormat>
  <Paragraphs>258</Paragraphs>
  <Slides>26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Office 主题</vt:lpstr>
      <vt:lpstr>Microsoft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182</cp:revision>
  <dcterms:modified xsi:type="dcterms:W3CDTF">2018-08-07T03:23:56Z</dcterms:modified>
</cp:coreProperties>
</file>